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802360"/>
            <a:ext cx="5229225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4974" b="1" spc="-3" kern="0" dirty="0">
                <a:solidFill>
                  <a:srgbClr val="1A1A1A"/>
                </a:solidFill>
              </a:rPr>
              <a:t>IT</a:t>
            </a:r>
            <a:pPr algn="l" indent="0" marL="0">
              <a:lnSpc>
                <a:spcPts val="4900"/>
              </a:lnSpc>
              <a:buNone/>
            </a:pPr>
            <a:r>
              <a:rPr lang="en-US" sz="4974" b="1" spc="-3" kern="0" dirty="0">
                <a:solidFill>
                  <a:srgbClr val="1A1A1A"/>
                </a:solidFill>
              </a:rPr>
              <a:t>
</a:t>
            </a:r>
            <a:pPr algn="l" indent="0" marL="0">
              <a:lnSpc>
                <a:spcPts val="4900"/>
              </a:lnSpc>
              <a:buNone/>
            </a:pPr>
            <a:r>
              <a:rPr lang="en-US" sz="4974" b="1" spc="-3" kern="0" dirty="0">
                <a:solidFill>
                  <a:srgbClr val="1A1A1A"/>
                </a:solidFill>
              </a:rPr>
              <a:t>Inventory</a:t>
            </a:r>
            <a:endParaRPr lang="en-US" sz="4974" dirty="0"/>
          </a:p>
        </p:txBody>
      </p:sp>
      <p:sp>
        <p:nvSpPr>
          <p:cNvPr id="4" name="Text 1"/>
          <p:cNvSpPr/>
          <p:nvPr/>
        </p:nvSpPr>
        <p:spPr>
          <a:xfrm>
            <a:off x="428625" y="2351103"/>
            <a:ext cx="428625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55FF"/>
                </a:solidFill>
              </a:rPr>
              <a:t>Système de Gestion de Parc Informatique Moderne &amp; Centralisé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428625" y="3361944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Présentation de Projet de Classe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28625" y="3699486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Session 2026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5843588" y="342900"/>
            <a:ext cx="3114675" cy="382905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8" y="400050"/>
            <a:ext cx="3000375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41245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" name="Text 1"/>
          <p:cNvSpPr/>
          <p:nvPr/>
        </p:nvSpPr>
        <p:spPr>
          <a:xfrm>
            <a:off x="428625" y="285750"/>
            <a:ext cx="87153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Centraliser pour mieux gérer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28625" y="1237655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1A1A1A"/>
                </a:solidFill>
              </a:rPr>
              <a:t>Le Défi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428625" y="1601986"/>
            <a:ext cx="4000500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Le chaos de l'inventaire manuel</a:t>
            </a:r>
            <a:endParaRPr lang="en-US" sz="160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32034"/>
            <a:ext cx="62508" cy="1000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8289" y="1996315"/>
            <a:ext cx="36624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Perte de matériel et manque de traçabilité des équipements.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314212"/>
            <a:ext cx="62508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8289" y="2278493"/>
            <a:ext cx="33395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Absence de visibilité sur les garanties et les expirations.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596390"/>
            <a:ext cx="62508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8289" y="2560672"/>
            <a:ext cx="31802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Processus de maintenance lents et non documentés.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4714875" y="1237655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55FF"/>
                </a:solidFill>
              </a:rPr>
              <a:t>La Solution</a:t>
            </a:r>
            <a:endParaRPr lang="en-US" sz="683" dirty="0"/>
          </a:p>
        </p:txBody>
      </p:sp>
      <p:sp>
        <p:nvSpPr>
          <p:cNvPr id="14" name="Text 8"/>
          <p:cNvSpPr/>
          <p:nvPr/>
        </p:nvSpPr>
        <p:spPr>
          <a:xfrm>
            <a:off x="4714875" y="1601986"/>
            <a:ext cx="4000500" cy="502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IT Inventory : Une réponse centralisée</a:t>
            </a:r>
            <a:endParaRPr lang="en-US" sz="1602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283489"/>
            <a:ext cx="100013" cy="1000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922044" y="2247770"/>
            <a:ext cx="3793331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Plateforme unique pour centraliser tous les actifs technologiques.</a:t>
            </a:r>
            <a:endParaRPr lang="en-US" sz="942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2740689"/>
            <a:ext cx="100013" cy="10001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922044" y="2704970"/>
            <a:ext cx="32005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Suivi dynamique des affectations et des cycles de vie.</a:t>
            </a:r>
            <a:endParaRPr lang="en-US" sz="942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3022867"/>
            <a:ext cx="100013" cy="1000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922044" y="2987148"/>
            <a:ext cx="35191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Alertes proactives et dashboard de pilotage en temps réel.</a:t>
            </a:r>
            <a:endParaRPr lang="en-US" sz="942" dirty="0"/>
          </a:p>
        </p:txBody>
      </p:sp>
      <p:sp>
        <p:nvSpPr>
          <p:cNvPr id="21" name="Shape 12"/>
          <p:cNvSpPr/>
          <p:nvPr/>
        </p:nvSpPr>
        <p:spPr>
          <a:xfrm>
            <a:off x="1678781" y="3555076"/>
            <a:ext cx="5786438" cy="18573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3590795"/>
            <a:ext cx="5715000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7153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Stack Technologique Moderne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600075" y="1109067"/>
            <a:ext cx="17930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Backend</a:t>
            </a:r>
            <a:endParaRPr lang="en-US" sz="584" dirty="0"/>
          </a:p>
        </p:txBody>
      </p:sp>
      <p:sp>
        <p:nvSpPr>
          <p:cNvPr id="5" name="Text 2"/>
          <p:cNvSpPr/>
          <p:nvPr/>
        </p:nvSpPr>
        <p:spPr>
          <a:xfrm>
            <a:off x="600075" y="1396603"/>
            <a:ext cx="17930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Laravel 12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600075" y="1730573"/>
            <a:ext cx="179308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Framework PHP 8.2+ robuste avec Eloquent ORM pour une gestion de données fluide et sécurisée.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2707481" y="1109067"/>
            <a:ext cx="17930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Frontend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2707481" y="1396603"/>
            <a:ext cx="17930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Tailwind CSS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2707481" y="1730573"/>
            <a:ext cx="179308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Interface responsive et moderne utilisant Alpine.js pour une interactivité légère et performante.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4814888" y="1109067"/>
            <a:ext cx="17930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Database</a:t>
            </a:r>
            <a:endParaRPr lang="en-US" sz="584" dirty="0"/>
          </a:p>
        </p:txBody>
      </p:sp>
      <p:sp>
        <p:nvSpPr>
          <p:cNvPr id="11" name="Text 8"/>
          <p:cNvSpPr/>
          <p:nvPr/>
        </p:nvSpPr>
        <p:spPr>
          <a:xfrm>
            <a:off x="4814888" y="1396603"/>
            <a:ext cx="17930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MySQL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4814888" y="1730573"/>
            <a:ext cx="179308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Stockage relationnel optimisé pour la traçabilité complète des équipements et des historiques.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6922294" y="1109067"/>
            <a:ext cx="17930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Security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6922294" y="1396603"/>
            <a:ext cx="17930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RBAC &amp; CSRF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922294" y="1730573"/>
            <a:ext cx="1793081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Protection avancée avec hashage Bcrypt, middleware d'authentification et gestion fine des rôles.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500063" y="2679213"/>
            <a:ext cx="4000500" cy="2071688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2714932"/>
            <a:ext cx="3929063" cy="200025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643438" y="2679213"/>
            <a:ext cx="4000500" cy="2071688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2714932"/>
            <a:ext cx="3929063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Gestion Sécurisée par Rôles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966192"/>
            <a:ext cx="8572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2" kern="0" dirty="0">
                <a:solidFill>
                  <a:srgbClr val="0055FF"/>
                </a:solidFill>
              </a:rPr>
              <a:t>Contrôle d'accès basé sur les rôles (RBAC)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571500" y="1732359"/>
            <a:ext cx="8001000" cy="2221706"/>
          </a:xfrm>
          <a:prstGeom prst="rect">
            <a:avLst/>
          </a:prstGeom>
          <a:solidFill>
            <a:srgbClr val="FFFFFF"/>
          </a:solidFill>
          <a:ln w="27432">
            <a:solidFill>
              <a:srgbClr val="1A1A1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1500" y="1732359"/>
            <a:ext cx="4000500" cy="3839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7" name="Text 4"/>
          <p:cNvSpPr/>
          <p:nvPr/>
        </p:nvSpPr>
        <p:spPr>
          <a:xfrm>
            <a:off x="571500" y="1732359"/>
            <a:ext cx="4000500" cy="383977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Fonctionnalité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4572000" y="1732359"/>
            <a:ext cx="2000250" cy="3839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9" name="Text 6"/>
          <p:cNvSpPr/>
          <p:nvPr/>
        </p:nvSpPr>
        <p:spPr>
          <a:xfrm>
            <a:off x="4572000" y="1732359"/>
            <a:ext cx="2000250" cy="383977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5FF"/>
                </a:solidFill>
              </a:rPr>
              <a:t>Super Admin</a:t>
            </a:r>
            <a:endParaRPr lang="en-US" sz="1193" dirty="0"/>
          </a:p>
        </p:txBody>
      </p:sp>
      <p:sp>
        <p:nvSpPr>
          <p:cNvPr id="10" name="Shape 7"/>
          <p:cNvSpPr/>
          <p:nvPr/>
        </p:nvSpPr>
        <p:spPr>
          <a:xfrm>
            <a:off x="6572250" y="1732359"/>
            <a:ext cx="2000250" cy="3839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1" name="Text 8"/>
          <p:cNvSpPr/>
          <p:nvPr/>
        </p:nvSpPr>
        <p:spPr>
          <a:xfrm>
            <a:off x="6572250" y="1732359"/>
            <a:ext cx="2000250" cy="383977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Technicien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571500" y="2116336"/>
            <a:ext cx="4000500" cy="351830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Gestion Équipements &amp; Employés</a:t>
            </a:r>
            <a:endParaRPr lang="en-US" sz="987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260997"/>
            <a:ext cx="171450" cy="171450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2260997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71500" y="2468166"/>
            <a:ext cx="4000500" cy="358973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Dashboard &amp; Statistiques</a:t>
            </a:r>
            <a:endParaRPr lang="en-US" sz="987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619970"/>
            <a:ext cx="171450" cy="171450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619970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71500" y="2827139"/>
            <a:ext cx="4000500" cy="358973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Gestion des Départements</a:t>
            </a:r>
            <a:endParaRPr lang="en-US" sz="987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978944"/>
            <a:ext cx="171450" cy="17145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797" y="2978944"/>
            <a:ext cx="107156" cy="17145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71500" y="3186113"/>
            <a:ext cx="4000500" cy="358973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Gestion des Utilisateurs (Techniciens)</a:t>
            </a:r>
            <a:endParaRPr lang="en-US" sz="987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3337917"/>
            <a:ext cx="171450" cy="171450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797" y="3337917"/>
            <a:ext cx="107156" cy="17145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71500" y="3545086"/>
            <a:ext cx="4000500" cy="351830"/>
          </a:xfrm>
          <a:prstGeom prst="rect">
            <a:avLst/>
          </a:prstGeom>
          <a:noFill/>
          <a:ln/>
        </p:spPr>
        <p:txBody>
          <a:bodyPr wrap="square" lIns="170053" tIns="170053" rIns="170053" bIns="8509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Configuration Système &amp; Catégories</a:t>
            </a:r>
            <a:endParaRPr lang="en-US" sz="987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3696891"/>
            <a:ext cx="171450" cy="171450"/>
          </a:xfrm>
          <a:prstGeom prst="rect">
            <a:avLst/>
          </a:prstGeom>
        </p:spPr>
      </p:pic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8797" y="3696891"/>
            <a:ext cx="107156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7153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Suivi Dynamique des Équipements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428625" y="1173361"/>
            <a:ext cx="37861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Cycle de Vie</a:t>
            </a:r>
            <a:endParaRPr lang="en-US" sz="584" dirty="0"/>
          </a:p>
        </p:txBody>
      </p:sp>
      <p:sp>
        <p:nvSpPr>
          <p:cNvPr id="5" name="Text 2"/>
          <p:cNvSpPr/>
          <p:nvPr/>
        </p:nvSpPr>
        <p:spPr>
          <a:xfrm>
            <a:off x="428625" y="1460897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Gestion Intelligente des Statuts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428625" y="1809155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Mise à jour automatique en temps réel selon les opérations d'affectation ou de maintenance.</a:t>
            </a:r>
            <a:endParaRPr lang="en-US" sz="834" dirty="0"/>
          </a:p>
        </p:txBody>
      </p:sp>
      <p:sp>
        <p:nvSpPr>
          <p:cNvPr id="7" name="Shape 4"/>
          <p:cNvSpPr/>
          <p:nvPr/>
        </p:nvSpPr>
        <p:spPr>
          <a:xfrm>
            <a:off x="428625" y="2266355"/>
            <a:ext cx="550292" cy="1553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2266355"/>
            <a:ext cx="550292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5F5F5"/>
                </a:solidFill>
              </a:rPr>
              <a:t>Disponible</a:t>
            </a:r>
            <a:endParaRPr lang="en-US" sz="485" dirty="0"/>
          </a:p>
        </p:txBody>
      </p:sp>
      <p:sp>
        <p:nvSpPr>
          <p:cNvPr id="9" name="Shape 6"/>
          <p:cNvSpPr/>
          <p:nvPr/>
        </p:nvSpPr>
        <p:spPr>
          <a:xfrm>
            <a:off x="1050354" y="2266355"/>
            <a:ext cx="408924" cy="155377"/>
          </a:xfrm>
          <a:prstGeom prst="rect">
            <a:avLst/>
          </a:prstGeom>
          <a:solidFill>
            <a:srgbClr val="0055FF"/>
          </a:solidFill>
          <a:ln/>
        </p:spPr>
      </p:sp>
      <p:sp>
        <p:nvSpPr>
          <p:cNvPr id="10" name="Text 7"/>
          <p:cNvSpPr/>
          <p:nvPr/>
        </p:nvSpPr>
        <p:spPr>
          <a:xfrm>
            <a:off x="1050354" y="2266355"/>
            <a:ext cx="408924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5F5F5"/>
                </a:solidFill>
              </a:rPr>
              <a:t>Affecté</a:t>
            </a:r>
            <a:endParaRPr lang="en-US" sz="485" dirty="0"/>
          </a:p>
        </p:txBody>
      </p:sp>
      <p:sp>
        <p:nvSpPr>
          <p:cNvPr id="11" name="Shape 8"/>
          <p:cNvSpPr/>
          <p:nvPr/>
        </p:nvSpPr>
        <p:spPr>
          <a:xfrm>
            <a:off x="1530716" y="2266355"/>
            <a:ext cx="477710" cy="1553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2" name="Text 9"/>
          <p:cNvSpPr/>
          <p:nvPr/>
        </p:nvSpPr>
        <p:spPr>
          <a:xfrm>
            <a:off x="1530716" y="2266355"/>
            <a:ext cx="477710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5F5F5"/>
                </a:solidFill>
              </a:rPr>
              <a:t>En Panne</a:t>
            </a:r>
            <a:endParaRPr lang="en-US" sz="485" dirty="0"/>
          </a:p>
        </p:txBody>
      </p:sp>
      <p:sp>
        <p:nvSpPr>
          <p:cNvPr id="13" name="Shape 10"/>
          <p:cNvSpPr/>
          <p:nvPr/>
        </p:nvSpPr>
        <p:spPr>
          <a:xfrm>
            <a:off x="2079864" y="2266355"/>
            <a:ext cx="344853" cy="155377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4" name="Text 11"/>
          <p:cNvSpPr/>
          <p:nvPr/>
        </p:nvSpPr>
        <p:spPr>
          <a:xfrm>
            <a:off x="2079864" y="2266355"/>
            <a:ext cx="344853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5F5F5"/>
                </a:solidFill>
              </a:rPr>
              <a:t>Rebut</a:t>
            </a:r>
            <a:endParaRPr lang="en-US" sz="485" dirty="0"/>
          </a:p>
        </p:txBody>
      </p:sp>
      <p:sp>
        <p:nvSpPr>
          <p:cNvPr id="15" name="Text 12"/>
          <p:cNvSpPr/>
          <p:nvPr/>
        </p:nvSpPr>
        <p:spPr>
          <a:xfrm>
            <a:off x="428625" y="2771775"/>
            <a:ext cx="37861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Garanties &amp; Alertes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428625" y="3059311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Anticipation des Expirations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428625" y="3407569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Calcul automatique des dates de fin de garantie et système d'alertes proactives à J-30 pour optimiser le renouvellement.</a:t>
            </a:r>
            <a:endParaRPr lang="en-US" sz="834" dirty="0"/>
          </a:p>
        </p:txBody>
      </p:sp>
      <p:sp>
        <p:nvSpPr>
          <p:cNvPr id="18" name="Text 15"/>
          <p:cNvSpPr/>
          <p:nvPr/>
        </p:nvSpPr>
        <p:spPr>
          <a:xfrm>
            <a:off x="428625" y="4214813"/>
            <a:ext cx="37861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Traçabilité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428625" y="4502348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Historique Complet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428625" y="4850606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Chaque équipement possède son propre journal d'affectations et d'interventions techniques pour une visibilité totale.</a:t>
            </a:r>
            <a:endParaRPr lang="en-US" sz="834" dirty="0"/>
          </a:p>
        </p:txBody>
      </p:sp>
      <p:sp>
        <p:nvSpPr>
          <p:cNvPr id="21" name="Shape 18"/>
          <p:cNvSpPr/>
          <p:nvPr/>
        </p:nvSpPr>
        <p:spPr>
          <a:xfrm>
            <a:off x="4643438" y="1037630"/>
            <a:ext cx="4071938" cy="3357563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109067"/>
            <a:ext cx="3929063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Fluidité Opérationnelle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752005"/>
            <a:ext cx="3714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Affectations</a:t>
            </a:r>
            <a:endParaRPr lang="en-US" sz="160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7709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7250" y="2421731"/>
            <a:ext cx="3429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Check-in / Check-out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857250" y="2711053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Processus simplifié pour affecter ou retourner un équipement en quelques clics.</a:t>
            </a:r>
            <a:endParaRPr lang="en-US" sz="83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343610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7250" y="3288246"/>
            <a:ext cx="3429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Statuts Automatiques</a:t>
            </a:r>
            <a:endParaRPr lang="en-US" sz="885" dirty="0"/>
          </a:p>
        </p:txBody>
      </p:sp>
      <p:sp>
        <p:nvSpPr>
          <p:cNvPr id="10" name="Text 5"/>
          <p:cNvSpPr/>
          <p:nvPr/>
        </p:nvSpPr>
        <p:spPr>
          <a:xfrm>
            <a:off x="857250" y="3577568"/>
            <a:ext cx="34290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Mise à jour instantanée du stock : Disponible ↔ Affecté.</a:t>
            </a:r>
            <a:endParaRPr lang="en-US" sz="834" dirty="0"/>
          </a:p>
        </p:txBody>
      </p:sp>
      <p:sp>
        <p:nvSpPr>
          <p:cNvPr id="11" name="Shape 6"/>
          <p:cNvSpPr/>
          <p:nvPr/>
        </p:nvSpPr>
        <p:spPr>
          <a:xfrm>
            <a:off x="571500" y="4137627"/>
            <a:ext cx="3714750" cy="8572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2" name="Text 7"/>
          <p:cNvSpPr/>
          <p:nvPr/>
        </p:nvSpPr>
        <p:spPr>
          <a:xfrm>
            <a:off x="714375" y="4280502"/>
            <a:ext cx="34290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0055FF"/>
                </a:solidFill>
              </a:rPr>
              <a:t>Règle Métier</a:t>
            </a:r>
            <a:endParaRPr lang="en-US" sz="584" dirty="0"/>
          </a:p>
        </p:txBody>
      </p:sp>
      <p:sp>
        <p:nvSpPr>
          <p:cNvPr id="13" name="Text 8"/>
          <p:cNvSpPr/>
          <p:nvPr/>
        </p:nvSpPr>
        <p:spPr>
          <a:xfrm>
            <a:off x="714375" y="4496600"/>
            <a:ext cx="3429000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F5F5F5"/>
                </a:solidFill>
              </a:rPr>
              <a:t>"Un équipement ne peut avoir qu'une seule affectation active à la fois pour garantir l'intégrité des données."</a:t>
            </a:r>
            <a:endParaRPr lang="en-US" sz="727" dirty="0"/>
          </a:p>
        </p:txBody>
      </p:sp>
      <p:sp>
        <p:nvSpPr>
          <p:cNvPr id="14" name="Text 9"/>
          <p:cNvSpPr/>
          <p:nvPr/>
        </p:nvSpPr>
        <p:spPr>
          <a:xfrm>
            <a:off x="4857750" y="1752005"/>
            <a:ext cx="3714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1A1A"/>
                </a:solidFill>
              </a:rPr>
              <a:t>Maintenances</a:t>
            </a:r>
            <a:endParaRPr lang="en-US" sz="1602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477095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143500" y="2421731"/>
            <a:ext cx="3429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Signalement de Pannes</a:t>
            </a:r>
            <a:endParaRPr lang="en-US" sz="885" dirty="0"/>
          </a:p>
        </p:txBody>
      </p:sp>
      <p:sp>
        <p:nvSpPr>
          <p:cNvPr id="17" name="Text 11"/>
          <p:cNvSpPr/>
          <p:nvPr/>
        </p:nvSpPr>
        <p:spPr>
          <a:xfrm>
            <a:off x="5143500" y="2711053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Déclaration rapide des incidents avec suivi des statuts : Ouvert, En Cours, Résolu.</a:t>
            </a:r>
            <a:endParaRPr lang="en-US" sz="834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3343610"/>
            <a:ext cx="107156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143500" y="3288246"/>
            <a:ext cx="3429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Suivi des Coûts</a:t>
            </a:r>
            <a:endParaRPr lang="en-US" sz="885" dirty="0"/>
          </a:p>
        </p:txBody>
      </p:sp>
      <p:sp>
        <p:nvSpPr>
          <p:cNvPr id="20" name="Text 13"/>
          <p:cNvSpPr/>
          <p:nvPr/>
        </p:nvSpPr>
        <p:spPr>
          <a:xfrm>
            <a:off x="5143500" y="3577568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Enregistrement précis des frais de réparation en DH pour un suivi budgétaire optimal.</a:t>
            </a:r>
            <a:endParaRPr lang="en-US" sz="834" dirty="0"/>
          </a:p>
        </p:txBody>
      </p:sp>
      <p:sp>
        <p:nvSpPr>
          <p:cNvPr id="21" name="Shape 14"/>
          <p:cNvSpPr/>
          <p:nvPr/>
        </p:nvSpPr>
        <p:spPr>
          <a:xfrm>
            <a:off x="4857750" y="4297635"/>
            <a:ext cx="3714750" cy="857250"/>
          </a:xfrm>
          <a:prstGeom prst="rect">
            <a:avLst/>
          </a:prstGeom>
          <a:solidFill>
            <a:srgbClr val="0055FF"/>
          </a:solidFill>
          <a:ln/>
        </p:spPr>
      </p:sp>
      <p:sp>
        <p:nvSpPr>
          <p:cNvPr id="22" name="Text 15"/>
          <p:cNvSpPr/>
          <p:nvPr/>
        </p:nvSpPr>
        <p:spPr>
          <a:xfrm>
            <a:off x="5000625" y="4440510"/>
            <a:ext cx="34290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1A1A1A"/>
                </a:solidFill>
              </a:rPr>
              <a:t>Règle Métier</a:t>
            </a:r>
            <a:endParaRPr lang="en-US" sz="584" dirty="0"/>
          </a:p>
        </p:txBody>
      </p:sp>
      <p:sp>
        <p:nvSpPr>
          <p:cNvPr id="23" name="Text 16"/>
          <p:cNvSpPr/>
          <p:nvPr/>
        </p:nvSpPr>
        <p:spPr>
          <a:xfrm>
            <a:off x="5000625" y="4656609"/>
            <a:ext cx="3429000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F5F5F5"/>
                </a:solidFill>
              </a:rPr>
              <a:t>"Les coûts de maintenance ne sont enregistrés et comptabilisés que pour les interventions marquées comme Résolues."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7153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Démonstration du Système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428625" y="823317"/>
            <a:ext cx="8715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2" kern="0" dirty="0">
                <a:solidFill>
                  <a:srgbClr val="0055FF"/>
                </a:solidFill>
              </a:rPr>
              <a:t>Exploration des fonctionnalités clés en direct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428625" y="1446609"/>
            <a:ext cx="5257800" cy="3271838"/>
          </a:xfrm>
          <a:prstGeom prst="rect">
            <a:avLst/>
          </a:prstGeom>
          <a:solidFill>
            <a:srgbClr val="FFFFFF"/>
          </a:solidFill>
          <a:ln w="27432">
            <a:solidFill>
              <a:srgbClr val="1A1A1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28625" y="1446609"/>
            <a:ext cx="5200650" cy="214313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7" name="Shape 4"/>
          <p:cNvSpPr/>
          <p:nvPr/>
        </p:nvSpPr>
        <p:spPr>
          <a:xfrm>
            <a:off x="4750845" y="1768078"/>
            <a:ext cx="771274" cy="187523"/>
          </a:xfrm>
          <a:prstGeom prst="rect">
            <a:avLst/>
          </a:prstGeom>
          <a:solidFill>
            <a:srgbClr val="0055FF"/>
          </a:solidFill>
          <a:ln/>
        </p:spPr>
      </p:sp>
      <p:sp>
        <p:nvSpPr>
          <p:cNvPr id="8" name="Text 5"/>
          <p:cNvSpPr/>
          <p:nvPr/>
        </p:nvSpPr>
        <p:spPr>
          <a:xfrm>
            <a:off x="4750845" y="1768078"/>
            <a:ext cx="771274" cy="187523"/>
          </a:xfrm>
          <a:prstGeom prst="rect">
            <a:avLst/>
          </a:prstGeom>
          <a:noFill/>
          <a:ln/>
        </p:spPr>
        <p:txBody>
          <a:bodyPr wrap="square" lIns="85090" tIns="42545" rIns="85090" bIns="42545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FFFF"/>
                </a:solidFill>
              </a:rPr>
              <a:t>Live View</a:t>
            </a:r>
            <a:endParaRPr lang="en-US" sz="584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60922"/>
            <a:ext cx="5200650" cy="30003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86475" y="1653332"/>
            <a:ext cx="262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01. Dashboard Interactif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6086475" y="1928366"/>
            <a:ext cx="2628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Visualisation en temps réel des KPIs et des alertes critiques du parc informatique.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086475" y="2657977"/>
            <a:ext cx="262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02. Gestion des Actifs</a:t>
            </a:r>
            <a:endParaRPr lang="en-US" sz="885" dirty="0"/>
          </a:p>
        </p:txBody>
      </p:sp>
      <p:sp>
        <p:nvSpPr>
          <p:cNvPr id="13" name="Text 9"/>
          <p:cNvSpPr/>
          <p:nvPr/>
        </p:nvSpPr>
        <p:spPr>
          <a:xfrm>
            <a:off x="6086475" y="2933012"/>
            <a:ext cx="2628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Parcours fluide de l'inventaire avec filtres avancés et recherche par numéro de série.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086475" y="3662623"/>
            <a:ext cx="262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03. Workflow de Maintenance</a:t>
            </a:r>
            <a:endParaRPr lang="en-US" sz="885" dirty="0"/>
          </a:p>
        </p:txBody>
      </p:sp>
      <p:sp>
        <p:nvSpPr>
          <p:cNvPr id="15" name="Text 11"/>
          <p:cNvSpPr/>
          <p:nvPr/>
        </p:nvSpPr>
        <p:spPr>
          <a:xfrm>
            <a:off x="6086475" y="3937657"/>
            <a:ext cx="2628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Démonstration du signalement d'une panne et du suivi de sa résolution.</a:t>
            </a:r>
            <a:endParaRPr lang="en-US" sz="727" dirty="0"/>
          </a:p>
        </p:txBody>
      </p:sp>
      <p:sp>
        <p:nvSpPr>
          <p:cNvPr id="16" name="Text 12"/>
          <p:cNvSpPr/>
          <p:nvPr/>
        </p:nvSpPr>
        <p:spPr>
          <a:xfrm>
            <a:off x="6086475" y="4667269"/>
            <a:ext cx="2628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04. Mode Sombre Natif</a:t>
            </a:r>
            <a:endParaRPr lang="en-US" sz="885" dirty="0"/>
          </a:p>
        </p:txBody>
      </p:sp>
      <p:sp>
        <p:nvSpPr>
          <p:cNvPr id="17" name="Text 13"/>
          <p:cNvSpPr/>
          <p:nvPr/>
        </p:nvSpPr>
        <p:spPr>
          <a:xfrm>
            <a:off x="6086475" y="4942303"/>
            <a:ext cx="2628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Passage instantané à l'interface sombre pour un confort visuel optimal.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2" kern="0" dirty="0">
                <a:solidFill>
                  <a:srgbClr val="1A1A1A"/>
                </a:solidFill>
              </a:rPr>
              <a:t>Interface Efficace &amp; Responsive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666280"/>
            <a:ext cx="238124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0055FF">
                    <a:alpha val="20000"/>
                  </a:srgbClr>
                </a:solidFill>
              </a:rPr>
              <a:t>01</a:t>
            </a:r>
            <a:endParaRPr lang="en-US" sz="3294" dirty="0"/>
          </a:p>
        </p:txBody>
      </p:sp>
      <p:sp>
        <p:nvSpPr>
          <p:cNvPr id="5" name="Text 2"/>
          <p:cNvSpPr/>
          <p:nvPr/>
        </p:nvSpPr>
        <p:spPr>
          <a:xfrm>
            <a:off x="571500" y="2466380"/>
            <a:ext cx="238124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Design Responsive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571500" y="3011091"/>
            <a:ext cx="2381241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Une interface optimisée pour tous les supports, permettant aux techniciens de gérer l'inventaire directement sur le terrain.</a:t>
            </a:r>
            <a:endParaRPr lang="en-US" sz="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140250"/>
            <a:ext cx="64294" cy="857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7231" y="4105424"/>
            <a:ext cx="6738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Mobile First</a:t>
            </a:r>
            <a:endParaRPr lang="en-US" sz="78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367064"/>
            <a:ext cx="75009" cy="857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7947" y="4332238"/>
            <a:ext cx="4676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Tablette</a:t>
            </a:r>
            <a:endParaRPr lang="en-US" sz="78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593878"/>
            <a:ext cx="96441" cy="85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378" y="4559052"/>
            <a:ext cx="472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Desktop</a:t>
            </a:r>
            <a:endParaRPr lang="en-US" sz="784" dirty="0"/>
          </a:p>
        </p:txBody>
      </p:sp>
      <p:sp>
        <p:nvSpPr>
          <p:cNvPr id="13" name="Text 7"/>
          <p:cNvSpPr/>
          <p:nvPr/>
        </p:nvSpPr>
        <p:spPr>
          <a:xfrm>
            <a:off x="3381366" y="1666280"/>
            <a:ext cx="238124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0055FF">
                    <a:alpha val="20000"/>
                  </a:srgbClr>
                </a:solidFill>
              </a:rPr>
              <a:t>02</a:t>
            </a:r>
            <a:endParaRPr lang="en-US" sz="3294" dirty="0"/>
          </a:p>
        </p:txBody>
      </p:sp>
      <p:sp>
        <p:nvSpPr>
          <p:cNvPr id="14" name="Text 8"/>
          <p:cNvSpPr/>
          <p:nvPr/>
        </p:nvSpPr>
        <p:spPr>
          <a:xfrm>
            <a:off x="3381366" y="2466380"/>
            <a:ext cx="238124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Mode Sombre</a:t>
            </a:r>
            <a:endParaRPr lang="en-US" sz="1397" dirty="0"/>
          </a:p>
        </p:txBody>
      </p:sp>
      <p:sp>
        <p:nvSpPr>
          <p:cNvPr id="15" name="Text 9"/>
          <p:cNvSpPr/>
          <p:nvPr/>
        </p:nvSpPr>
        <p:spPr>
          <a:xfrm>
            <a:off x="3381366" y="3011091"/>
            <a:ext cx="2381241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Un confort visuel accru pour les environnements de travail variés, avec une persistance automatique des préférences.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66" y="4140250"/>
            <a:ext cx="85725" cy="8572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538528" y="4105424"/>
            <a:ext cx="659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Persistance</a:t>
            </a:r>
            <a:endParaRPr lang="en-US" sz="784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366" y="4367064"/>
            <a:ext cx="96441" cy="8572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549244" y="4332238"/>
            <a:ext cx="8083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Confort Visuel</a:t>
            </a:r>
            <a:endParaRPr lang="en-US" sz="784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66" y="4593878"/>
            <a:ext cx="85725" cy="8572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538528" y="4559052"/>
            <a:ext cx="7973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Toggle Rapide</a:t>
            </a:r>
            <a:endParaRPr lang="en-US" sz="784" dirty="0"/>
          </a:p>
        </p:txBody>
      </p:sp>
      <p:sp>
        <p:nvSpPr>
          <p:cNvPr id="22" name="Text 13"/>
          <p:cNvSpPr/>
          <p:nvPr/>
        </p:nvSpPr>
        <p:spPr>
          <a:xfrm>
            <a:off x="6191231" y="1666280"/>
            <a:ext cx="2381269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dirty="0">
                <a:solidFill>
                  <a:srgbClr val="0055FF">
                    <a:alpha val="20000"/>
                  </a:srgbClr>
                </a:solidFill>
              </a:rPr>
              <a:t>03</a:t>
            </a:r>
            <a:endParaRPr lang="en-US" sz="3294" dirty="0"/>
          </a:p>
        </p:txBody>
      </p:sp>
      <p:sp>
        <p:nvSpPr>
          <p:cNvPr id="23" name="Text 14"/>
          <p:cNvSpPr/>
          <p:nvPr/>
        </p:nvSpPr>
        <p:spPr>
          <a:xfrm>
            <a:off x="6191231" y="2466380"/>
            <a:ext cx="2381269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Composants Modernes</a:t>
            </a:r>
            <a:endParaRPr lang="en-US" sz="1397" dirty="0"/>
          </a:p>
        </p:txBody>
      </p:sp>
      <p:sp>
        <p:nvSpPr>
          <p:cNvPr id="24" name="Text 15"/>
          <p:cNvSpPr/>
          <p:nvPr/>
        </p:nvSpPr>
        <p:spPr>
          <a:xfrm>
            <a:off x="6191231" y="3284339"/>
            <a:ext cx="2381269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Utilisation de composants réutilisables et intuitifs pour une expérience utilisateur fluide et sans friction.</a:t>
            </a:r>
            <a:endParaRPr lang="en-US" sz="942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231" y="4207780"/>
            <a:ext cx="85725" cy="8572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348394" y="4172955"/>
            <a:ext cx="4791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Modales</a:t>
            </a:r>
            <a:endParaRPr lang="en-US" sz="784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31" y="4434594"/>
            <a:ext cx="75009" cy="85725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337678" y="4399769"/>
            <a:ext cx="970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Badges de Statut</a:t>
            </a:r>
            <a:endParaRPr lang="en-US" sz="784" dirty="0"/>
          </a:p>
        </p:txBody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31" y="4661408"/>
            <a:ext cx="85725" cy="85725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348394" y="4626583"/>
            <a:ext cx="12534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Tableaux Dynamiques</a:t>
            </a:r>
            <a:endParaRPr lang="en-US" sz="7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11322"/>
            <a:ext cx="424338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1A1A1A"/>
                </a:solidFill>
              </a:rPr>
              <a:t>Un Projet</a:t>
            </a:r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1A1A1A"/>
                </a:solidFill>
              </a:rPr>
              <a:t>
</a:t>
            </a:r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1A1A1A"/>
                </a:solidFill>
              </a:rPr>
              <a:t>Évolutif &amp; Prêt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2954359"/>
            <a:ext cx="35718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IT Inventory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 offre une base solide pour la gestion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moderne des actifs. Le système est aujourd'hui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pleinement opérationnel, sécurisé et prêt à être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déployé pour optimiser les flux de travail IT.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4722019"/>
            <a:ext cx="17621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1A1A1A"/>
                </a:solidFill>
              </a:rPr>
              <a:t>Merci pour votre attention</a:t>
            </a:r>
            <a:endParaRPr lang="en-US" sz="683" dirty="0"/>
          </a:p>
        </p:txBody>
      </p:sp>
      <p:sp>
        <p:nvSpPr>
          <p:cNvPr id="6" name="Shape 3"/>
          <p:cNvSpPr/>
          <p:nvPr/>
        </p:nvSpPr>
        <p:spPr>
          <a:xfrm>
            <a:off x="4814888" y="0"/>
            <a:ext cx="4329113" cy="51435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7" name="Text 4"/>
          <p:cNvSpPr/>
          <p:nvPr/>
        </p:nvSpPr>
        <p:spPr>
          <a:xfrm>
            <a:off x="5243513" y="1098938"/>
            <a:ext cx="34718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55FF"/>
                </a:solidFill>
              </a:rPr>
              <a:t>Perspectives d'Évolution</a:t>
            </a:r>
            <a:endParaRPr lang="en-US" sz="683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13" y="1615074"/>
            <a:ext cx="144661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31048" y="1563281"/>
            <a:ext cx="31843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5F5F5"/>
                </a:solidFill>
              </a:rPr>
              <a:t>Reporting Avancé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5531048" y="1793667"/>
            <a:ext cx="3184327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Exports automatisés en formats PDF et Excel pour les audits et inventaires physiques.</a:t>
            </a:r>
            <a:endParaRPr lang="en-US" sz="727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3" y="2404067"/>
            <a:ext cx="128588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14975" y="2352275"/>
            <a:ext cx="32004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5F5F5"/>
                </a:solidFill>
              </a:rPr>
              <a:t>Notifications Email</a:t>
            </a:r>
            <a:endParaRPr lang="en-US" sz="987" dirty="0"/>
          </a:p>
        </p:txBody>
      </p:sp>
      <p:sp>
        <p:nvSpPr>
          <p:cNvPr id="13" name="Text 8"/>
          <p:cNvSpPr/>
          <p:nvPr/>
        </p:nvSpPr>
        <p:spPr>
          <a:xfrm>
            <a:off x="5514975" y="2582661"/>
            <a:ext cx="32004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Alertes automatiques envoyées aux techniciens pour les pannes et les fins de garantie.</a:t>
            </a:r>
            <a:endParaRPr lang="en-US" sz="72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513" y="3193061"/>
            <a:ext cx="96441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82828" y="3141269"/>
            <a:ext cx="32325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5F5F5"/>
                </a:solidFill>
              </a:rPr>
              <a:t>Application Mobile</a:t>
            </a:r>
            <a:endParaRPr lang="en-US" sz="987" dirty="0"/>
          </a:p>
        </p:txBody>
      </p:sp>
      <p:sp>
        <p:nvSpPr>
          <p:cNvPr id="16" name="Text 10"/>
          <p:cNvSpPr/>
          <p:nvPr/>
        </p:nvSpPr>
        <p:spPr>
          <a:xfrm>
            <a:off x="5482828" y="3371655"/>
            <a:ext cx="3232547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Version native pour scanner les codes-barres et gérer les stocks en mobilité totale.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2026-01-11T14:19:08Z</dcterms:created>
  <dcterms:modified xsi:type="dcterms:W3CDTF">2026-01-11T14:19:08Z</dcterms:modified>
</cp:coreProperties>
</file>